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Dosis"/>
      <p:regular r:id="rId13"/>
      <p:bold r:id="rId14"/>
    </p:embeddedFont>
    <p:embeddedFont>
      <p:font typeface="Roboto Medium"/>
      <p:regular r:id="rId15"/>
      <p:bold r:id="rId16"/>
      <p:italic r:id="rId17"/>
      <p:boldItalic r:id="rId18"/>
    </p:embeddedFont>
    <p:embeddedFont>
      <p:font typeface="Caveat"/>
      <p:regular r:id="rId19"/>
      <p:bold r:id="rId20"/>
    </p:embeddedFont>
    <p:embeddedFont>
      <p:font typeface="PT Serif"/>
      <p:regular r:id="rId21"/>
      <p:bold r:id="rId22"/>
      <p:italic r:id="rId23"/>
      <p:boldItalic r:id="rId24"/>
    </p:embeddedFont>
    <p:embeddedFont>
      <p:font typeface="Comfortaa Regular"/>
      <p:regular r:id="rId25"/>
      <p:bold r:id="rId26"/>
    </p:embeddedFont>
    <p:embeddedFont>
      <p:font typeface="EB Garamond"/>
      <p:regular r:id="rId27"/>
      <p:bold r:id="rId28"/>
      <p:italic r:id="rId29"/>
      <p:boldItalic r:id="rId30"/>
    </p:embeddedFont>
    <p:embeddedFont>
      <p:font typeface="Lora Regular"/>
      <p:regular r:id="rId31"/>
      <p:bold r:id="rId32"/>
      <p:italic r:id="rId33"/>
      <p:boldItalic r:id="rId34"/>
    </p:embeddedFont>
    <p:embeddedFont>
      <p:font typeface="Spectral SemiBold"/>
      <p:regular r:id="rId35"/>
      <p:bold r:id="rId36"/>
      <p:italic r:id="rId37"/>
      <p:boldItalic r:id="rId38"/>
    </p:embeddedFont>
    <p:embeddedFont>
      <p:font typeface="Nunito Black"/>
      <p:bold r:id="rId39"/>
      <p:boldItalic r:id="rId40"/>
    </p:embeddedFont>
    <p:embeddedFont>
      <p:font typeface="Alfa Slab One"/>
      <p:regular r:id="rId41"/>
    </p:embeddedFont>
    <p:embeddedFont>
      <p:font typeface="PT Sans Narrow"/>
      <p:regular r:id="rId42"/>
      <p:bold r:id="rId43"/>
    </p:embeddedFont>
    <p:embeddedFont>
      <p:font typeface="EB Garamond Regular"/>
      <p:regular r:id="rId44"/>
      <p:bold r:id="rId45"/>
      <p:italic r:id="rId46"/>
      <p:boldItalic r:id="rId47"/>
    </p:embeddedFont>
    <p:embeddedFont>
      <p:font typeface="Underdog"/>
      <p:regular r:id="rId48"/>
    </p:embeddedFont>
    <p:embeddedFont>
      <p:font typeface="Comfortaa"/>
      <p:regular r:id="rId49"/>
      <p:bold r:id="rId50"/>
    </p:embeddedFont>
    <p:embeddedFont>
      <p:font typeface="Open Sans"/>
      <p:regular r:id="rId51"/>
      <p:bold r:id="rId52"/>
      <p:italic r:id="rId53"/>
      <p:boldItalic r:id="rId5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NunitoBlack-boldItalic.fntdata"/><Relationship Id="rId42" Type="http://schemas.openxmlformats.org/officeDocument/2006/relationships/font" Target="fonts/PTSansNarrow-regular.fntdata"/><Relationship Id="rId41" Type="http://schemas.openxmlformats.org/officeDocument/2006/relationships/font" Target="fonts/AlfaSlabOne-regular.fntdata"/><Relationship Id="rId44" Type="http://schemas.openxmlformats.org/officeDocument/2006/relationships/font" Target="fonts/EBGaramondRegular-regular.fntdata"/><Relationship Id="rId43" Type="http://schemas.openxmlformats.org/officeDocument/2006/relationships/font" Target="fonts/PTSansNarrow-bold.fntdata"/><Relationship Id="rId46" Type="http://schemas.openxmlformats.org/officeDocument/2006/relationships/font" Target="fonts/EBGaramondRegular-italic.fntdata"/><Relationship Id="rId45" Type="http://schemas.openxmlformats.org/officeDocument/2006/relationships/font" Target="fonts/EBGaramondRegular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Underdog-regular.fntdata"/><Relationship Id="rId47" Type="http://schemas.openxmlformats.org/officeDocument/2006/relationships/font" Target="fonts/EBGaramondRegular-boldItalic.fntdata"/><Relationship Id="rId49" Type="http://schemas.openxmlformats.org/officeDocument/2006/relationships/font" Target="fonts/Comfortaa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oraRegular-regular.fntdata"/><Relationship Id="rId30" Type="http://schemas.openxmlformats.org/officeDocument/2006/relationships/font" Target="fonts/EBGaramond-boldItalic.fntdata"/><Relationship Id="rId33" Type="http://schemas.openxmlformats.org/officeDocument/2006/relationships/font" Target="fonts/LoraRegular-italic.fntdata"/><Relationship Id="rId32" Type="http://schemas.openxmlformats.org/officeDocument/2006/relationships/font" Target="fonts/LoraRegular-bold.fntdata"/><Relationship Id="rId35" Type="http://schemas.openxmlformats.org/officeDocument/2006/relationships/font" Target="fonts/SpectralSemiBold-regular.fntdata"/><Relationship Id="rId34" Type="http://schemas.openxmlformats.org/officeDocument/2006/relationships/font" Target="fonts/LoraRegular-boldItalic.fntdata"/><Relationship Id="rId37" Type="http://schemas.openxmlformats.org/officeDocument/2006/relationships/font" Target="fonts/SpectralSemiBold-italic.fntdata"/><Relationship Id="rId36" Type="http://schemas.openxmlformats.org/officeDocument/2006/relationships/font" Target="fonts/SpectralSemiBold-bold.fntdata"/><Relationship Id="rId39" Type="http://schemas.openxmlformats.org/officeDocument/2006/relationships/font" Target="fonts/NunitoBlack-bold.fntdata"/><Relationship Id="rId38" Type="http://schemas.openxmlformats.org/officeDocument/2006/relationships/font" Target="fonts/SpectralSemiBold-boldItalic.fntdata"/><Relationship Id="rId20" Type="http://schemas.openxmlformats.org/officeDocument/2006/relationships/font" Target="fonts/Caveat-bold.fntdata"/><Relationship Id="rId22" Type="http://schemas.openxmlformats.org/officeDocument/2006/relationships/font" Target="fonts/PTSerif-bold.fntdata"/><Relationship Id="rId21" Type="http://schemas.openxmlformats.org/officeDocument/2006/relationships/font" Target="fonts/PTSerif-regular.fntdata"/><Relationship Id="rId24" Type="http://schemas.openxmlformats.org/officeDocument/2006/relationships/font" Target="fonts/PTSerif-boldItalic.fntdata"/><Relationship Id="rId23" Type="http://schemas.openxmlformats.org/officeDocument/2006/relationships/font" Target="fonts/PTSerif-italic.fntdata"/><Relationship Id="rId26" Type="http://schemas.openxmlformats.org/officeDocument/2006/relationships/font" Target="fonts/ComfortaaRegular-bold.fntdata"/><Relationship Id="rId25" Type="http://schemas.openxmlformats.org/officeDocument/2006/relationships/font" Target="fonts/ComfortaaRegular-regular.fntdata"/><Relationship Id="rId28" Type="http://schemas.openxmlformats.org/officeDocument/2006/relationships/font" Target="fonts/EBGaramond-bold.fntdata"/><Relationship Id="rId27" Type="http://schemas.openxmlformats.org/officeDocument/2006/relationships/font" Target="fonts/EBGaramond-regular.fntdata"/><Relationship Id="rId29" Type="http://schemas.openxmlformats.org/officeDocument/2006/relationships/font" Target="fonts/EBGaramond-italic.fntdata"/><Relationship Id="rId51" Type="http://schemas.openxmlformats.org/officeDocument/2006/relationships/font" Target="fonts/OpenSans-regular.fntdata"/><Relationship Id="rId50" Type="http://schemas.openxmlformats.org/officeDocument/2006/relationships/font" Target="fonts/Comfortaa-bold.fntdata"/><Relationship Id="rId53" Type="http://schemas.openxmlformats.org/officeDocument/2006/relationships/font" Target="fonts/OpenSans-italic.fntdata"/><Relationship Id="rId52" Type="http://schemas.openxmlformats.org/officeDocument/2006/relationships/font" Target="fonts/OpenSans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54" Type="http://schemas.openxmlformats.org/officeDocument/2006/relationships/font" Target="fonts/OpenSans-boldItalic.fntdata"/><Relationship Id="rId13" Type="http://schemas.openxmlformats.org/officeDocument/2006/relationships/font" Target="fonts/Dosis-regular.fntdata"/><Relationship Id="rId12" Type="http://schemas.openxmlformats.org/officeDocument/2006/relationships/slide" Target="slides/slide7.xml"/><Relationship Id="rId15" Type="http://schemas.openxmlformats.org/officeDocument/2006/relationships/font" Target="fonts/RobotoMedium-regular.fntdata"/><Relationship Id="rId14" Type="http://schemas.openxmlformats.org/officeDocument/2006/relationships/font" Target="fonts/Dosis-bold.fntdata"/><Relationship Id="rId17" Type="http://schemas.openxmlformats.org/officeDocument/2006/relationships/font" Target="fonts/RobotoMedium-italic.fntdata"/><Relationship Id="rId16" Type="http://schemas.openxmlformats.org/officeDocument/2006/relationships/font" Target="fonts/RobotoMedium-bold.fntdata"/><Relationship Id="rId19" Type="http://schemas.openxmlformats.org/officeDocument/2006/relationships/font" Target="fonts/Caveat-regular.fntdata"/><Relationship Id="rId18" Type="http://schemas.openxmlformats.org/officeDocument/2006/relationships/font" Target="fonts/RobotoMedium-boldItalic.fntdata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a2a407db0e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a2a407db0e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Carlos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a2a407db0e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a2a407db0e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Suhas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Nutrisnap combines new technology and nutrition to track calories, carbs, fats and proteins in the easiest way possible. A built in pedometer can tracks steps and calculate the calories burned. Finally the progress bar turns red, when you have reached the nutrient limit for the day. 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a2a407db0e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a2a407db0e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a2a407db0e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a2a407db0e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 me introduce you to our welcome page.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see our happy customers use the app. Chris is not happy with his body weight. He is unsure if he should eat fish or steak for dinner, or that </a:t>
            </a:r>
            <a:r>
              <a:rPr lang="en"/>
              <a:t>tantalizing</a:t>
            </a:r>
            <a:r>
              <a:rPr lang="en"/>
              <a:t> pizza. If the food is that photogenic, let’s take a picture. How about something else, some macaroni and </a:t>
            </a:r>
            <a:r>
              <a:rPr lang="en"/>
              <a:t>spaghetti</a:t>
            </a:r>
            <a:r>
              <a:rPr lang="en"/>
              <a:t>? Oh well, turns out chris </a:t>
            </a:r>
            <a:r>
              <a:rPr lang="en"/>
              <a:t>couldn't</a:t>
            </a:r>
            <a:r>
              <a:rPr lang="en"/>
              <a:t> even have two ceasar salads, as he is done for the day.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a2a407db0e_3_27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a2a407db0e_3_27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Dennis -</a:t>
            </a:r>
            <a:r>
              <a:rPr lang="en"/>
              <a:t>The UI was initially created with Adobe XD. We then implemented that design with react-native to deploy on mobile devices. The Backend consists of a server to handle requests and api calls which is built with flask/ngrok, the other part consists of a ML model for food recognition built with  tensorflow/keras.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a2a407db0e_0_4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a2a407db0e_0_4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Now that you've seen what we have gone through,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here's what we CAN ALSO do.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To expand our business </a:t>
            </a:r>
            <a:r>
              <a:rPr lang="en"/>
              <a:t>opportunities</a:t>
            </a:r>
            <a:r>
              <a:rPr lang="en"/>
              <a:t> we want to expand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those in specific niches in aspects of life, text-to-</a:t>
            </a:r>
            <a:r>
              <a:rPr lang="en"/>
              <a:t>speech</a:t>
            </a:r>
            <a:r>
              <a:rPr lang="en"/>
              <a:t> for accessibility, kosher options for religious aspects, and </a:t>
            </a:r>
            <a:r>
              <a:rPr lang="en">
                <a:solidFill>
                  <a:schemeClr val="dk1"/>
                </a:solidFill>
              </a:rPr>
              <a:t>we want nutriologist-grade accurate information</a:t>
            </a:r>
            <a:r>
              <a:rPr lang="en"/>
              <a:t>.There's more </a:t>
            </a:r>
            <a:r>
              <a:rPr lang="en"/>
              <a:t>opportunities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if we expand into food delivery, emotional food addictions, and we will support fitness recreations and strive for better health.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future investors will see the expansive business plan we have created, and our value.    Thank you for listening. 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_2">
  <p:cSld name="TITLE_2_2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3" name="Google Shape;63;p13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4" name="Google Shape;64;p13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65" name="Google Shape;65;p13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6" name="Google Shape;66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6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oogle Shape;68;p14"/>
          <p:cNvGrpSpPr/>
          <p:nvPr/>
        </p:nvGrpSpPr>
        <p:grpSpPr>
          <a:xfrm>
            <a:off x="-566246" y="-831315"/>
            <a:ext cx="8377975" cy="1614717"/>
            <a:chOff x="-566246" y="-831315"/>
            <a:chExt cx="8377975" cy="1614717"/>
          </a:xfrm>
        </p:grpSpPr>
        <p:sp>
          <p:nvSpPr>
            <p:cNvPr id="69" name="Google Shape;69;p14"/>
            <p:cNvSpPr/>
            <p:nvPr/>
          </p:nvSpPr>
          <p:spPr>
            <a:xfrm rot="10800000">
              <a:off x="-178627" y="-831315"/>
              <a:ext cx="5711267" cy="1569921"/>
            </a:xfrm>
            <a:custGeom>
              <a:rect b="b" l="l" r="r" t="t"/>
              <a:pathLst>
                <a:path extrusionOk="0" h="51587" w="187670">
                  <a:moveTo>
                    <a:pt x="187453" y="1"/>
                  </a:moveTo>
                  <a:cubicBezTo>
                    <a:pt x="187407" y="1"/>
                    <a:pt x="187362" y="24"/>
                    <a:pt x="187327" y="69"/>
                  </a:cubicBezTo>
                  <a:lnTo>
                    <a:pt x="143594" y="43780"/>
                  </a:lnTo>
                  <a:lnTo>
                    <a:pt x="103992" y="43780"/>
                  </a:lnTo>
                  <a:lnTo>
                    <a:pt x="87444" y="27232"/>
                  </a:lnTo>
                  <a:lnTo>
                    <a:pt x="46838" y="27232"/>
                  </a:lnTo>
                  <a:lnTo>
                    <a:pt x="22871" y="51198"/>
                  </a:lnTo>
                  <a:lnTo>
                    <a:pt x="183" y="51198"/>
                  </a:lnTo>
                  <a:cubicBezTo>
                    <a:pt x="91" y="51198"/>
                    <a:pt x="0" y="51289"/>
                    <a:pt x="0" y="51403"/>
                  </a:cubicBezTo>
                  <a:cubicBezTo>
                    <a:pt x="0" y="51495"/>
                    <a:pt x="91" y="51586"/>
                    <a:pt x="183" y="51586"/>
                  </a:cubicBezTo>
                  <a:lnTo>
                    <a:pt x="23031" y="51586"/>
                  </a:lnTo>
                  <a:lnTo>
                    <a:pt x="46997" y="27620"/>
                  </a:lnTo>
                  <a:lnTo>
                    <a:pt x="87284" y="27620"/>
                  </a:lnTo>
                  <a:lnTo>
                    <a:pt x="103833" y="44168"/>
                  </a:lnTo>
                  <a:lnTo>
                    <a:pt x="143754" y="44168"/>
                  </a:lnTo>
                  <a:lnTo>
                    <a:pt x="187579" y="321"/>
                  </a:lnTo>
                  <a:cubicBezTo>
                    <a:pt x="187670" y="252"/>
                    <a:pt x="187670" y="138"/>
                    <a:pt x="187579" y="69"/>
                  </a:cubicBezTo>
                  <a:cubicBezTo>
                    <a:pt x="187544" y="24"/>
                    <a:pt x="187499" y="1"/>
                    <a:pt x="1874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70;p14"/>
            <p:cNvSpPr/>
            <p:nvPr/>
          </p:nvSpPr>
          <p:spPr>
            <a:xfrm rot="10800000">
              <a:off x="2097663" y="-149871"/>
              <a:ext cx="3817027" cy="933273"/>
            </a:xfrm>
            <a:custGeom>
              <a:rect b="b" l="l" r="r" t="t"/>
              <a:pathLst>
                <a:path extrusionOk="0" h="30667" w="125426">
                  <a:moveTo>
                    <a:pt x="125014" y="1"/>
                  </a:moveTo>
                  <a:cubicBezTo>
                    <a:pt x="124917" y="1"/>
                    <a:pt x="124820" y="35"/>
                    <a:pt x="124741" y="103"/>
                  </a:cubicBezTo>
                  <a:lnTo>
                    <a:pt x="111936" y="12931"/>
                  </a:lnTo>
                  <a:lnTo>
                    <a:pt x="47020" y="12931"/>
                  </a:lnTo>
                  <a:lnTo>
                    <a:pt x="30016" y="29913"/>
                  </a:lnTo>
                  <a:lnTo>
                    <a:pt x="388" y="29913"/>
                  </a:lnTo>
                  <a:cubicBezTo>
                    <a:pt x="160" y="29913"/>
                    <a:pt x="0" y="30073"/>
                    <a:pt x="0" y="30301"/>
                  </a:cubicBezTo>
                  <a:cubicBezTo>
                    <a:pt x="0" y="30507"/>
                    <a:pt x="160" y="30666"/>
                    <a:pt x="388" y="30666"/>
                  </a:cubicBezTo>
                  <a:lnTo>
                    <a:pt x="30335" y="30666"/>
                  </a:lnTo>
                  <a:lnTo>
                    <a:pt x="47340" y="13685"/>
                  </a:lnTo>
                  <a:lnTo>
                    <a:pt x="112255" y="13685"/>
                  </a:lnTo>
                  <a:lnTo>
                    <a:pt x="125288" y="651"/>
                  </a:lnTo>
                  <a:cubicBezTo>
                    <a:pt x="125425" y="514"/>
                    <a:pt x="125425" y="263"/>
                    <a:pt x="125288" y="103"/>
                  </a:cubicBezTo>
                  <a:cubicBezTo>
                    <a:pt x="125208" y="35"/>
                    <a:pt x="125111" y="1"/>
                    <a:pt x="1250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14"/>
            <p:cNvSpPr/>
            <p:nvPr/>
          </p:nvSpPr>
          <p:spPr>
            <a:xfrm rot="10800000">
              <a:off x="5347154" y="-352704"/>
              <a:ext cx="2464576" cy="481412"/>
            </a:xfrm>
            <a:custGeom>
              <a:rect b="b" l="l" r="r" t="t"/>
              <a:pathLst>
                <a:path extrusionOk="0" h="15819" w="80985">
                  <a:moveTo>
                    <a:pt x="206" y="1"/>
                  </a:moveTo>
                  <a:cubicBezTo>
                    <a:pt x="92" y="1"/>
                    <a:pt x="0" y="92"/>
                    <a:pt x="0" y="183"/>
                  </a:cubicBezTo>
                  <a:cubicBezTo>
                    <a:pt x="0" y="297"/>
                    <a:pt x="92" y="389"/>
                    <a:pt x="206" y="389"/>
                  </a:cubicBezTo>
                  <a:lnTo>
                    <a:pt x="37297" y="389"/>
                  </a:lnTo>
                  <a:lnTo>
                    <a:pt x="52750" y="15818"/>
                  </a:lnTo>
                  <a:lnTo>
                    <a:pt x="80779" y="15818"/>
                  </a:lnTo>
                  <a:cubicBezTo>
                    <a:pt x="80893" y="15818"/>
                    <a:pt x="80985" y="15727"/>
                    <a:pt x="80985" y="15636"/>
                  </a:cubicBezTo>
                  <a:cubicBezTo>
                    <a:pt x="80985" y="15522"/>
                    <a:pt x="80893" y="15430"/>
                    <a:pt x="80779" y="15430"/>
                  </a:cubicBezTo>
                  <a:lnTo>
                    <a:pt x="52909" y="15430"/>
                  </a:lnTo>
                  <a:lnTo>
                    <a:pt x="374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14"/>
            <p:cNvSpPr/>
            <p:nvPr/>
          </p:nvSpPr>
          <p:spPr>
            <a:xfrm rot="10800000">
              <a:off x="5904951" y="-196402"/>
              <a:ext cx="115339" cy="115339"/>
            </a:xfrm>
            <a:custGeom>
              <a:rect b="b" l="l" r="r" t="t"/>
              <a:pathLst>
                <a:path extrusionOk="0" h="3790" w="3790">
                  <a:moveTo>
                    <a:pt x="1895" y="366"/>
                  </a:moveTo>
                  <a:cubicBezTo>
                    <a:pt x="2717" y="366"/>
                    <a:pt x="3402" y="1051"/>
                    <a:pt x="3402" y="1895"/>
                  </a:cubicBezTo>
                  <a:cubicBezTo>
                    <a:pt x="3402" y="2717"/>
                    <a:pt x="2717" y="3402"/>
                    <a:pt x="1895" y="3402"/>
                  </a:cubicBezTo>
                  <a:cubicBezTo>
                    <a:pt x="1051" y="3402"/>
                    <a:pt x="366" y="2717"/>
                    <a:pt x="366" y="1895"/>
                  </a:cubicBezTo>
                  <a:cubicBezTo>
                    <a:pt x="366" y="1051"/>
                    <a:pt x="1051" y="366"/>
                    <a:pt x="1895" y="366"/>
                  </a:cubicBezTo>
                  <a:close/>
                  <a:moveTo>
                    <a:pt x="1895" y="1"/>
                  </a:moveTo>
                  <a:cubicBezTo>
                    <a:pt x="845" y="1"/>
                    <a:pt x="1" y="845"/>
                    <a:pt x="1" y="1895"/>
                  </a:cubicBezTo>
                  <a:cubicBezTo>
                    <a:pt x="1" y="2922"/>
                    <a:pt x="845" y="3790"/>
                    <a:pt x="1895" y="3790"/>
                  </a:cubicBezTo>
                  <a:cubicBezTo>
                    <a:pt x="2922" y="3790"/>
                    <a:pt x="3790" y="2922"/>
                    <a:pt x="3790" y="1895"/>
                  </a:cubicBezTo>
                  <a:cubicBezTo>
                    <a:pt x="3790" y="845"/>
                    <a:pt x="2922" y="1"/>
                    <a:pt x="18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14"/>
            <p:cNvSpPr/>
            <p:nvPr/>
          </p:nvSpPr>
          <p:spPr>
            <a:xfrm rot="10800000">
              <a:off x="5926467" y="-174886"/>
              <a:ext cx="72977" cy="72977"/>
            </a:xfrm>
            <a:custGeom>
              <a:rect b="b" l="l" r="r" t="t"/>
              <a:pathLst>
                <a:path extrusionOk="0" h="2398" w="2398">
                  <a:moveTo>
                    <a:pt x="1210" y="1"/>
                  </a:moveTo>
                  <a:cubicBezTo>
                    <a:pt x="548" y="1"/>
                    <a:pt x="1" y="548"/>
                    <a:pt x="1" y="1210"/>
                  </a:cubicBezTo>
                  <a:cubicBezTo>
                    <a:pt x="1" y="1872"/>
                    <a:pt x="548" y="2397"/>
                    <a:pt x="1210" y="2397"/>
                  </a:cubicBezTo>
                  <a:cubicBezTo>
                    <a:pt x="1872" y="2397"/>
                    <a:pt x="2397" y="1872"/>
                    <a:pt x="2397" y="1210"/>
                  </a:cubicBezTo>
                  <a:cubicBezTo>
                    <a:pt x="2397" y="548"/>
                    <a:pt x="1872" y="1"/>
                    <a:pt x="1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14"/>
            <p:cNvSpPr/>
            <p:nvPr/>
          </p:nvSpPr>
          <p:spPr>
            <a:xfrm rot="10800000">
              <a:off x="1516950" y="116870"/>
              <a:ext cx="3646848" cy="11838"/>
            </a:xfrm>
            <a:custGeom>
              <a:rect b="b" l="l" r="r" t="t"/>
              <a:pathLst>
                <a:path extrusionOk="0" h="389" w="119834">
                  <a:moveTo>
                    <a:pt x="183" y="1"/>
                  </a:moveTo>
                  <a:cubicBezTo>
                    <a:pt x="69" y="1"/>
                    <a:pt x="0" y="92"/>
                    <a:pt x="0" y="183"/>
                  </a:cubicBezTo>
                  <a:cubicBezTo>
                    <a:pt x="0" y="297"/>
                    <a:pt x="69" y="389"/>
                    <a:pt x="183" y="389"/>
                  </a:cubicBezTo>
                  <a:lnTo>
                    <a:pt x="119628" y="389"/>
                  </a:lnTo>
                  <a:cubicBezTo>
                    <a:pt x="119742" y="389"/>
                    <a:pt x="119833" y="297"/>
                    <a:pt x="119833" y="183"/>
                  </a:cubicBezTo>
                  <a:cubicBezTo>
                    <a:pt x="119833" y="92"/>
                    <a:pt x="119742" y="1"/>
                    <a:pt x="1196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14"/>
            <p:cNvSpPr/>
            <p:nvPr/>
          </p:nvSpPr>
          <p:spPr>
            <a:xfrm rot="10800000">
              <a:off x="5146391" y="78677"/>
              <a:ext cx="88954" cy="88924"/>
            </a:xfrm>
            <a:custGeom>
              <a:rect b="b" l="l" r="r" t="t"/>
              <a:pathLst>
                <a:path extrusionOk="0" h="2922" w="2923">
                  <a:moveTo>
                    <a:pt x="1461" y="0"/>
                  </a:moveTo>
                  <a:cubicBezTo>
                    <a:pt x="640" y="0"/>
                    <a:pt x="0" y="662"/>
                    <a:pt x="0" y="1461"/>
                  </a:cubicBezTo>
                  <a:cubicBezTo>
                    <a:pt x="0" y="2283"/>
                    <a:pt x="640" y="2922"/>
                    <a:pt x="1461" y="2922"/>
                  </a:cubicBezTo>
                  <a:cubicBezTo>
                    <a:pt x="2260" y="2922"/>
                    <a:pt x="2922" y="2283"/>
                    <a:pt x="2922" y="1461"/>
                  </a:cubicBezTo>
                  <a:cubicBezTo>
                    <a:pt x="2922" y="662"/>
                    <a:pt x="2260" y="0"/>
                    <a:pt x="14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14"/>
            <p:cNvSpPr/>
            <p:nvPr/>
          </p:nvSpPr>
          <p:spPr>
            <a:xfrm rot="10800000">
              <a:off x="1478757" y="78677"/>
              <a:ext cx="88924" cy="88924"/>
            </a:xfrm>
            <a:custGeom>
              <a:rect b="b" l="l" r="r" t="t"/>
              <a:pathLst>
                <a:path extrusionOk="0" h="2922" w="2922">
                  <a:moveTo>
                    <a:pt x="1461" y="0"/>
                  </a:moveTo>
                  <a:cubicBezTo>
                    <a:pt x="662" y="0"/>
                    <a:pt x="0" y="662"/>
                    <a:pt x="0" y="1461"/>
                  </a:cubicBezTo>
                  <a:cubicBezTo>
                    <a:pt x="0" y="2283"/>
                    <a:pt x="662" y="2922"/>
                    <a:pt x="1461" y="2922"/>
                  </a:cubicBezTo>
                  <a:cubicBezTo>
                    <a:pt x="2283" y="2922"/>
                    <a:pt x="2922" y="2283"/>
                    <a:pt x="2922" y="1461"/>
                  </a:cubicBezTo>
                  <a:cubicBezTo>
                    <a:pt x="2922" y="662"/>
                    <a:pt x="2283" y="0"/>
                    <a:pt x="14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14"/>
            <p:cNvSpPr/>
            <p:nvPr/>
          </p:nvSpPr>
          <p:spPr>
            <a:xfrm rot="10800000">
              <a:off x="-398137" y="-606937"/>
              <a:ext cx="1361489" cy="1360302"/>
            </a:xfrm>
            <a:custGeom>
              <a:rect b="b" l="l" r="r" t="t"/>
              <a:pathLst>
                <a:path extrusionOk="0" h="44699" w="44738">
                  <a:moveTo>
                    <a:pt x="44532" y="1"/>
                  </a:moveTo>
                  <a:cubicBezTo>
                    <a:pt x="44481" y="1"/>
                    <a:pt x="44430" y="18"/>
                    <a:pt x="44395" y="52"/>
                  </a:cubicBezTo>
                  <a:lnTo>
                    <a:pt x="91" y="44356"/>
                  </a:lnTo>
                  <a:cubicBezTo>
                    <a:pt x="0" y="44447"/>
                    <a:pt x="0" y="44562"/>
                    <a:pt x="91" y="44630"/>
                  </a:cubicBezTo>
                  <a:cubicBezTo>
                    <a:pt x="114" y="44676"/>
                    <a:pt x="160" y="44699"/>
                    <a:pt x="228" y="44699"/>
                  </a:cubicBezTo>
                  <a:cubicBezTo>
                    <a:pt x="274" y="44699"/>
                    <a:pt x="320" y="44676"/>
                    <a:pt x="342" y="44630"/>
                  </a:cubicBezTo>
                  <a:lnTo>
                    <a:pt x="44669" y="326"/>
                  </a:lnTo>
                  <a:cubicBezTo>
                    <a:pt x="44738" y="258"/>
                    <a:pt x="44738" y="121"/>
                    <a:pt x="44669" y="52"/>
                  </a:cubicBezTo>
                  <a:cubicBezTo>
                    <a:pt x="44635" y="18"/>
                    <a:pt x="44584" y="1"/>
                    <a:pt x="445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14"/>
            <p:cNvSpPr/>
            <p:nvPr/>
          </p:nvSpPr>
          <p:spPr>
            <a:xfrm rot="10800000">
              <a:off x="-566246" y="-681953"/>
              <a:ext cx="1361520" cy="1360272"/>
            </a:xfrm>
            <a:custGeom>
              <a:rect b="b" l="l" r="r" t="t"/>
              <a:pathLst>
                <a:path extrusionOk="0" h="44698" w="44739">
                  <a:moveTo>
                    <a:pt x="44522" y="0"/>
                  </a:moveTo>
                  <a:cubicBezTo>
                    <a:pt x="44476" y="0"/>
                    <a:pt x="44430" y="17"/>
                    <a:pt x="44396" y="51"/>
                  </a:cubicBezTo>
                  <a:lnTo>
                    <a:pt x="69" y="44378"/>
                  </a:lnTo>
                  <a:cubicBezTo>
                    <a:pt x="1" y="44447"/>
                    <a:pt x="1" y="44561"/>
                    <a:pt x="69" y="44629"/>
                  </a:cubicBezTo>
                  <a:cubicBezTo>
                    <a:pt x="115" y="44675"/>
                    <a:pt x="161" y="44698"/>
                    <a:pt x="206" y="44698"/>
                  </a:cubicBezTo>
                  <a:cubicBezTo>
                    <a:pt x="252" y="44698"/>
                    <a:pt x="298" y="44675"/>
                    <a:pt x="343" y="44629"/>
                  </a:cubicBezTo>
                  <a:lnTo>
                    <a:pt x="44647" y="325"/>
                  </a:lnTo>
                  <a:cubicBezTo>
                    <a:pt x="44738" y="257"/>
                    <a:pt x="44738" y="120"/>
                    <a:pt x="44647" y="51"/>
                  </a:cubicBezTo>
                  <a:cubicBezTo>
                    <a:pt x="44613" y="17"/>
                    <a:pt x="44567" y="0"/>
                    <a:pt x="445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14"/>
            <p:cNvSpPr/>
            <p:nvPr/>
          </p:nvSpPr>
          <p:spPr>
            <a:xfrm rot="10800000">
              <a:off x="161730" y="401657"/>
              <a:ext cx="336918" cy="210502"/>
            </a:xfrm>
            <a:custGeom>
              <a:rect b="b" l="l" r="r" t="t"/>
              <a:pathLst>
                <a:path extrusionOk="0" h="6917" w="11071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14"/>
            <p:cNvSpPr/>
            <p:nvPr/>
          </p:nvSpPr>
          <p:spPr>
            <a:xfrm rot="10800000">
              <a:off x="414563" y="401657"/>
              <a:ext cx="336949" cy="210502"/>
            </a:xfrm>
            <a:custGeom>
              <a:rect b="b" l="l" r="r" t="t"/>
              <a:pathLst>
                <a:path extrusionOk="0" h="6917" w="11072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14"/>
            <p:cNvSpPr/>
            <p:nvPr/>
          </p:nvSpPr>
          <p:spPr>
            <a:xfrm rot="10800000">
              <a:off x="667426" y="401657"/>
              <a:ext cx="336918" cy="210502"/>
            </a:xfrm>
            <a:custGeom>
              <a:rect b="b" l="l" r="r" t="t"/>
              <a:pathLst>
                <a:path extrusionOk="0" h="6917" w="11071">
                  <a:moveTo>
                    <a:pt x="6643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14"/>
            <p:cNvSpPr/>
            <p:nvPr/>
          </p:nvSpPr>
          <p:spPr>
            <a:xfrm rot="10800000">
              <a:off x="920960" y="401657"/>
              <a:ext cx="336918" cy="210502"/>
            </a:xfrm>
            <a:custGeom>
              <a:rect b="b" l="l" r="r" t="t"/>
              <a:pathLst>
                <a:path extrusionOk="0" h="6917" w="11071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14"/>
            <p:cNvSpPr/>
            <p:nvPr/>
          </p:nvSpPr>
          <p:spPr>
            <a:xfrm rot="10800000">
              <a:off x="1173823" y="401657"/>
              <a:ext cx="336918" cy="210502"/>
            </a:xfrm>
            <a:custGeom>
              <a:rect b="b" l="l" r="r" t="t"/>
              <a:pathLst>
                <a:path extrusionOk="0" h="6917" w="11071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14"/>
            <p:cNvSpPr/>
            <p:nvPr/>
          </p:nvSpPr>
          <p:spPr>
            <a:xfrm rot="10800000">
              <a:off x="1426656" y="401657"/>
              <a:ext cx="336918" cy="210502"/>
            </a:xfrm>
            <a:custGeom>
              <a:rect b="b" l="l" r="r" t="t"/>
              <a:pathLst>
                <a:path extrusionOk="0" h="6917" w="11071">
                  <a:moveTo>
                    <a:pt x="6665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14"/>
            <p:cNvSpPr/>
            <p:nvPr/>
          </p:nvSpPr>
          <p:spPr>
            <a:xfrm rot="10800000">
              <a:off x="1679490" y="401657"/>
              <a:ext cx="336949" cy="210502"/>
            </a:xfrm>
            <a:custGeom>
              <a:rect b="b" l="l" r="r" t="t"/>
              <a:pathLst>
                <a:path extrusionOk="0" h="6917" w="11072">
                  <a:moveTo>
                    <a:pt x="6643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14"/>
            <p:cNvSpPr/>
            <p:nvPr/>
          </p:nvSpPr>
          <p:spPr>
            <a:xfrm rot="10800000">
              <a:off x="1933053" y="401657"/>
              <a:ext cx="336918" cy="210502"/>
            </a:xfrm>
            <a:custGeom>
              <a:rect b="b" l="l" r="r" t="t"/>
              <a:pathLst>
                <a:path extrusionOk="0" h="6917" w="11071">
                  <a:moveTo>
                    <a:pt x="6666" y="0"/>
                  </a:moveTo>
                  <a:lnTo>
                    <a:pt x="1" y="6916"/>
                  </a:lnTo>
                  <a:lnTo>
                    <a:pt x="4429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14"/>
            <p:cNvSpPr/>
            <p:nvPr/>
          </p:nvSpPr>
          <p:spPr>
            <a:xfrm rot="10800000">
              <a:off x="1858707" y="-175586"/>
              <a:ext cx="174378" cy="188986"/>
            </a:xfrm>
            <a:custGeom>
              <a:rect b="b" l="l" r="r" t="t"/>
              <a:pathLst>
                <a:path extrusionOk="0" h="6210" w="573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14"/>
            <p:cNvSpPr/>
            <p:nvPr/>
          </p:nvSpPr>
          <p:spPr>
            <a:xfrm rot="10800000">
              <a:off x="1751736" y="-175586"/>
              <a:ext cx="175078" cy="188986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14"/>
            <p:cNvSpPr/>
            <p:nvPr/>
          </p:nvSpPr>
          <p:spPr>
            <a:xfrm rot="10800000">
              <a:off x="1645466" y="-175586"/>
              <a:ext cx="175078" cy="188986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14"/>
            <p:cNvSpPr/>
            <p:nvPr/>
          </p:nvSpPr>
          <p:spPr>
            <a:xfrm rot="10800000">
              <a:off x="1539196" y="-175586"/>
              <a:ext cx="175078" cy="188986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14"/>
            <p:cNvSpPr/>
            <p:nvPr/>
          </p:nvSpPr>
          <p:spPr>
            <a:xfrm rot="10800000">
              <a:off x="1432895" y="-175586"/>
              <a:ext cx="175078" cy="188986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515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14"/>
            <p:cNvSpPr/>
            <p:nvPr/>
          </p:nvSpPr>
          <p:spPr>
            <a:xfrm rot="10800000">
              <a:off x="1326625" y="-175586"/>
              <a:ext cx="175078" cy="188986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516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14"/>
            <p:cNvSpPr/>
            <p:nvPr/>
          </p:nvSpPr>
          <p:spPr>
            <a:xfrm rot="10800000">
              <a:off x="1220355" y="-175586"/>
              <a:ext cx="175078" cy="188986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89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14"/>
            <p:cNvSpPr/>
            <p:nvPr/>
          </p:nvSpPr>
          <p:spPr>
            <a:xfrm rot="10800000">
              <a:off x="1114084" y="-175586"/>
              <a:ext cx="174378" cy="188986"/>
            </a:xfrm>
            <a:custGeom>
              <a:rect b="b" l="l" r="r" t="t"/>
              <a:pathLst>
                <a:path extrusionOk="0" h="6210" w="5730">
                  <a:moveTo>
                    <a:pt x="1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30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14"/>
            <p:cNvSpPr/>
            <p:nvPr/>
          </p:nvSpPr>
          <p:spPr>
            <a:xfrm rot="10800000">
              <a:off x="1007784" y="-175586"/>
              <a:ext cx="174378" cy="188986"/>
            </a:xfrm>
            <a:custGeom>
              <a:rect b="b" l="l" r="r" t="t"/>
              <a:pathLst>
                <a:path extrusionOk="0" h="6210" w="573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14"/>
            <p:cNvSpPr/>
            <p:nvPr/>
          </p:nvSpPr>
          <p:spPr>
            <a:xfrm rot="10800000">
              <a:off x="900813" y="-175586"/>
              <a:ext cx="175078" cy="188986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14"/>
            <p:cNvSpPr/>
            <p:nvPr/>
          </p:nvSpPr>
          <p:spPr>
            <a:xfrm rot="10800000">
              <a:off x="794543" y="-175586"/>
              <a:ext cx="175078" cy="188986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8" name="Google Shape;98;p14"/>
          <p:cNvGrpSpPr/>
          <p:nvPr/>
        </p:nvGrpSpPr>
        <p:grpSpPr>
          <a:xfrm>
            <a:off x="5926468" y="4708190"/>
            <a:ext cx="2668622" cy="250644"/>
            <a:chOff x="5926468" y="4708190"/>
            <a:chExt cx="2668622" cy="250644"/>
          </a:xfrm>
        </p:grpSpPr>
        <p:sp>
          <p:nvSpPr>
            <p:cNvPr id="99" name="Google Shape;99;p14"/>
            <p:cNvSpPr/>
            <p:nvPr/>
          </p:nvSpPr>
          <p:spPr>
            <a:xfrm>
              <a:off x="5926468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14"/>
            <p:cNvSpPr/>
            <p:nvPr/>
          </p:nvSpPr>
          <p:spPr>
            <a:xfrm>
              <a:off x="6089868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14"/>
            <p:cNvSpPr/>
            <p:nvPr/>
          </p:nvSpPr>
          <p:spPr>
            <a:xfrm>
              <a:off x="6250552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4"/>
            <p:cNvSpPr/>
            <p:nvPr/>
          </p:nvSpPr>
          <p:spPr>
            <a:xfrm>
              <a:off x="6411128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14"/>
            <p:cNvSpPr/>
            <p:nvPr/>
          </p:nvSpPr>
          <p:spPr>
            <a:xfrm>
              <a:off x="6571813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14"/>
            <p:cNvSpPr/>
            <p:nvPr/>
          </p:nvSpPr>
          <p:spPr>
            <a:xfrm>
              <a:off x="6732497" y="4708190"/>
              <a:ext cx="89958" cy="250644"/>
            </a:xfrm>
            <a:custGeom>
              <a:rect b="b" l="l" r="r" t="t"/>
              <a:pathLst>
                <a:path extrusionOk="0" h="2307" w="828">
                  <a:moveTo>
                    <a:pt x="0" y="0"/>
                  </a:moveTo>
                  <a:lnTo>
                    <a:pt x="0" y="2306"/>
                  </a:lnTo>
                  <a:lnTo>
                    <a:pt x="827" y="2306"/>
                  </a:lnTo>
                  <a:lnTo>
                    <a:pt x="8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14"/>
            <p:cNvSpPr/>
            <p:nvPr/>
          </p:nvSpPr>
          <p:spPr>
            <a:xfrm>
              <a:off x="6895789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14"/>
            <p:cNvSpPr/>
            <p:nvPr/>
          </p:nvSpPr>
          <p:spPr>
            <a:xfrm>
              <a:off x="7056473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4"/>
            <p:cNvSpPr/>
            <p:nvPr/>
          </p:nvSpPr>
          <p:spPr>
            <a:xfrm>
              <a:off x="7217158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4"/>
            <p:cNvSpPr/>
            <p:nvPr/>
          </p:nvSpPr>
          <p:spPr>
            <a:xfrm>
              <a:off x="7377842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4"/>
            <p:cNvSpPr/>
            <p:nvPr/>
          </p:nvSpPr>
          <p:spPr>
            <a:xfrm>
              <a:off x="7541134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14"/>
            <p:cNvSpPr/>
            <p:nvPr/>
          </p:nvSpPr>
          <p:spPr>
            <a:xfrm>
              <a:off x="7701818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14"/>
            <p:cNvSpPr/>
            <p:nvPr/>
          </p:nvSpPr>
          <p:spPr>
            <a:xfrm>
              <a:off x="7862503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14"/>
            <p:cNvSpPr/>
            <p:nvPr/>
          </p:nvSpPr>
          <p:spPr>
            <a:xfrm>
              <a:off x="8023078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14"/>
            <p:cNvSpPr/>
            <p:nvPr/>
          </p:nvSpPr>
          <p:spPr>
            <a:xfrm>
              <a:off x="8186479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14"/>
            <p:cNvSpPr/>
            <p:nvPr/>
          </p:nvSpPr>
          <p:spPr>
            <a:xfrm>
              <a:off x="8347163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14"/>
            <p:cNvSpPr/>
            <p:nvPr/>
          </p:nvSpPr>
          <p:spPr>
            <a:xfrm>
              <a:off x="8507848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6" name="Google Shape;116;p14"/>
          <p:cNvSpPr txBox="1"/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7" name="Google Shape;117;p14"/>
          <p:cNvSpPr txBox="1"/>
          <p:nvPr>
            <p:ph idx="1" type="body"/>
          </p:nvPr>
        </p:nvSpPr>
        <p:spPr>
          <a:xfrm>
            <a:off x="720000" y="1242425"/>
            <a:ext cx="7704000" cy="332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  <a:defRPr sz="1200"/>
            </a:lvl1pPr>
            <a:lvl2pPr indent="-3302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drive.google.com/file/d/15tgsa8DMesohfCbVpH6nzEr_q4NgGHd_/view" TargetMode="External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5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mpact"/>
                <a:ea typeface="Impact"/>
                <a:cs typeface="Impact"/>
                <a:sym typeface="Impact"/>
              </a:rPr>
              <a:t>Nutri</a:t>
            </a:r>
            <a:r>
              <a:rPr lang="en">
                <a:latin typeface="Impact"/>
                <a:ea typeface="Impact"/>
                <a:cs typeface="Impact"/>
                <a:sym typeface="Impact"/>
              </a:rPr>
              <a:t>-</a:t>
            </a:r>
            <a:r>
              <a:rPr lang="en">
                <a:latin typeface="Impact"/>
                <a:ea typeface="Impact"/>
                <a:cs typeface="Impact"/>
                <a:sym typeface="Impact"/>
              </a:rPr>
              <a:t>Snap:</a:t>
            </a:r>
            <a:endParaRPr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latin typeface="Roboto Medium"/>
                <a:ea typeface="Roboto Medium"/>
                <a:cs typeface="Roboto Medium"/>
                <a:sym typeface="Roboto Medium"/>
              </a:rPr>
              <a:t>A Nutritional Aid</a:t>
            </a:r>
            <a:endParaRPr b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23" name="Google Shape;123;p15"/>
          <p:cNvSpPr txBox="1"/>
          <p:nvPr>
            <p:ph idx="1" type="subTitle"/>
          </p:nvPr>
        </p:nvSpPr>
        <p:spPr>
          <a:xfrm>
            <a:off x="3815875" y="3068100"/>
            <a:ext cx="33414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PT Serif"/>
                <a:ea typeface="PT Serif"/>
                <a:cs typeface="PT Serif"/>
                <a:sym typeface="PT Serif"/>
              </a:rPr>
              <a:t>Dennis Zax</a:t>
            </a:r>
            <a:endParaRPr sz="2100"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PT Serif"/>
                <a:ea typeface="PT Serif"/>
                <a:cs typeface="PT Serif"/>
                <a:sym typeface="PT Serif"/>
              </a:rPr>
              <a:t>Gordon Ng</a:t>
            </a:r>
            <a:endParaRPr sz="2100"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PT Serif"/>
                <a:ea typeface="PT Serif"/>
                <a:cs typeface="PT Serif"/>
                <a:sym typeface="PT Serif"/>
              </a:rPr>
              <a:t>Suhas Poturaju</a:t>
            </a:r>
            <a:endParaRPr sz="2100"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PT Serif"/>
                <a:ea typeface="PT Serif"/>
                <a:cs typeface="PT Serif"/>
                <a:sym typeface="PT Serif"/>
              </a:rPr>
              <a:t>Carlos Lopez</a:t>
            </a:r>
            <a:endParaRPr sz="2100">
              <a:latin typeface="PT Serif"/>
              <a:ea typeface="PT Serif"/>
              <a:cs typeface="PT Serif"/>
              <a:sym typeface="PT Serif"/>
            </a:endParaRPr>
          </a:p>
        </p:txBody>
      </p:sp>
      <p:pic>
        <p:nvPicPr>
          <p:cNvPr id="124" name="Google Shape;12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39326" y="185025"/>
            <a:ext cx="1492975" cy="1492975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3420000" dist="38100">
              <a:srgbClr val="000000">
                <a:alpha val="50000"/>
              </a:srgbClr>
            </a:outerShdw>
          </a:effectLst>
        </p:spPr>
      </p:pic>
      <p:pic>
        <p:nvPicPr>
          <p:cNvPr id="125" name="Google Shape;12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1" y="185025"/>
            <a:ext cx="1492975" cy="1492975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3420000" dist="38100">
              <a:srgbClr val="000000">
                <a:alpha val="50000"/>
              </a:srgbClr>
            </a:outerShdw>
          </a:effectLst>
        </p:spPr>
      </p:pic>
      <p:cxnSp>
        <p:nvCxnSpPr>
          <p:cNvPr id="126" name="Google Shape;126;p15"/>
          <p:cNvCxnSpPr/>
          <p:nvPr/>
        </p:nvCxnSpPr>
        <p:spPr>
          <a:xfrm flipH="1">
            <a:off x="7385375" y="1791825"/>
            <a:ext cx="8100" cy="278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7" name="Google Shape;127;p15"/>
          <p:cNvCxnSpPr/>
          <p:nvPr/>
        </p:nvCxnSpPr>
        <p:spPr>
          <a:xfrm flipH="1" rot="10800000">
            <a:off x="-138300" y="3941475"/>
            <a:ext cx="3061500" cy="8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8" name="Google Shape;128;p15"/>
          <p:cNvSpPr txBox="1"/>
          <p:nvPr/>
        </p:nvSpPr>
        <p:spPr>
          <a:xfrm>
            <a:off x="708550" y="3412150"/>
            <a:ext cx="19542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rPr>
              <a:t>Project By: 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29" name="Google Shape;129;p15"/>
          <p:cNvCxnSpPr/>
          <p:nvPr/>
        </p:nvCxnSpPr>
        <p:spPr>
          <a:xfrm>
            <a:off x="2923200" y="3941475"/>
            <a:ext cx="1462200" cy="586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0" name="Google Shape;130;p15"/>
          <p:cNvCxnSpPr/>
          <p:nvPr/>
        </p:nvCxnSpPr>
        <p:spPr>
          <a:xfrm rot="10800000">
            <a:off x="7178075" y="1474425"/>
            <a:ext cx="215400" cy="317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6"/>
          <p:cNvSpPr txBox="1"/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Inspiration</a:t>
            </a:r>
            <a:endParaRPr sz="4400"/>
          </a:p>
        </p:txBody>
      </p:sp>
      <p:sp>
        <p:nvSpPr>
          <p:cNvPr id="136" name="Google Shape;136;p16"/>
          <p:cNvSpPr txBox="1"/>
          <p:nvPr>
            <p:ph idx="1" type="body"/>
          </p:nvPr>
        </p:nvSpPr>
        <p:spPr>
          <a:xfrm>
            <a:off x="977225" y="1210400"/>
            <a:ext cx="6655800" cy="63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	</a:t>
            </a:r>
            <a:r>
              <a:rPr lang="en" sz="1500">
                <a:latin typeface="EB Garamond Regular"/>
                <a:ea typeface="EB Garamond Regular"/>
                <a:cs typeface="EB Garamond Regular"/>
                <a:sym typeface="EB Garamond Regular"/>
              </a:rPr>
              <a:t>	</a:t>
            </a:r>
            <a:r>
              <a:rPr b="1" lang="en" sz="1500">
                <a:latin typeface="Alfa Slab One"/>
                <a:ea typeface="Alfa Slab One"/>
                <a:cs typeface="Alfa Slab One"/>
                <a:sym typeface="Alfa Slab One"/>
              </a:rPr>
              <a:t>-</a:t>
            </a:r>
            <a:r>
              <a:rPr lang="en" sz="1500">
                <a:latin typeface="EB Garamond Regular"/>
                <a:ea typeface="EB Garamond Regular"/>
                <a:cs typeface="EB Garamond Regular"/>
                <a:sym typeface="EB Garamond Regular"/>
              </a:rPr>
              <a:t>			 				 </a:t>
            </a:r>
            <a:r>
              <a:rPr lang="en" sz="1500">
                <a:latin typeface="EB Garamond Regular"/>
                <a:ea typeface="EB Garamond Regular"/>
                <a:cs typeface="EB Garamond Regular"/>
                <a:sym typeface="EB Garamond Regular"/>
              </a:rPr>
              <a:t>As of</a:t>
            </a:r>
            <a:r>
              <a:rPr lang="en" sz="1400">
                <a:latin typeface="EB Garamond Regular"/>
                <a:ea typeface="EB Garamond Regular"/>
                <a:cs typeface="EB Garamond Regular"/>
                <a:sym typeface="EB Garamond Regular"/>
              </a:rPr>
              <a:t> </a:t>
            </a:r>
            <a:r>
              <a:rPr lang="en" sz="1500">
                <a:latin typeface="PT Serif"/>
                <a:ea typeface="PT Serif"/>
                <a:cs typeface="PT Serif"/>
                <a:sym typeface="PT Serif"/>
              </a:rPr>
              <a:t>2019,</a:t>
            </a:r>
            <a:r>
              <a:rPr lang="en" sz="1600">
                <a:latin typeface="PT Serif"/>
                <a:ea typeface="PT Serif"/>
                <a:cs typeface="PT Serif"/>
                <a:sym typeface="PT Serif"/>
              </a:rPr>
              <a:t> </a:t>
            </a:r>
            <a:r>
              <a:rPr lang="en" sz="2300">
                <a:latin typeface="Impact"/>
                <a:ea typeface="Impact"/>
                <a:cs typeface="Impact"/>
                <a:sym typeface="Impact"/>
              </a:rPr>
              <a:t>40% </a:t>
            </a:r>
            <a:endParaRPr sz="2300">
              <a:latin typeface="Impact"/>
              <a:ea typeface="Impact"/>
              <a:cs typeface="Impact"/>
              <a:sym typeface="Impact"/>
            </a:endParaRPr>
          </a:p>
          <a:p>
            <a:pPr indent="0" lvl="0" marL="45720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EB Garamond Regular"/>
                <a:ea typeface="EB Garamond Regular"/>
                <a:cs typeface="EB Garamond Regular"/>
                <a:sym typeface="EB Garamond Regular"/>
              </a:rPr>
              <a:t>of young adults in America were reported as obese, and with discrepancies in  </a:t>
            </a:r>
            <a:endParaRPr/>
          </a:p>
        </p:txBody>
      </p:sp>
      <p:sp>
        <p:nvSpPr>
          <p:cNvPr id="137" name="Google Shape;137;p16"/>
          <p:cNvSpPr txBox="1"/>
          <p:nvPr/>
        </p:nvSpPr>
        <p:spPr>
          <a:xfrm>
            <a:off x="622275" y="1913500"/>
            <a:ext cx="6912900" cy="251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  <a:latin typeface="EB Garamond Regular"/>
              <a:ea typeface="EB Garamond Regular"/>
              <a:cs typeface="EB Garamond Regular"/>
              <a:sym typeface="EB Garamond Regular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EB Garamond"/>
              <a:buChar char="-"/>
            </a:pPr>
            <a:r>
              <a:rPr b="1" lang="en" sz="1500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Nutrition is complicated and is a science specific to every individual</a:t>
            </a:r>
            <a:endParaRPr b="1" sz="1500">
              <a:solidFill>
                <a:schemeClr val="dk2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EB Garamond"/>
              <a:buChar char="-"/>
            </a:pPr>
            <a:r>
              <a:rPr b="1" lang="en" sz="1500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Keeping track of calories can be </a:t>
            </a:r>
            <a:r>
              <a:rPr b="1" lang="en" sz="1800">
                <a:solidFill>
                  <a:schemeClr val="dk2"/>
                </a:solidFill>
                <a:latin typeface="Impact"/>
                <a:ea typeface="Impact"/>
                <a:cs typeface="Impact"/>
                <a:sym typeface="Impact"/>
              </a:rPr>
              <a:t>overwhelming.</a:t>
            </a:r>
            <a:endParaRPr b="1" sz="1800">
              <a:solidFill>
                <a:schemeClr val="dk2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EB Garamond"/>
              <a:buChar char="-"/>
            </a:pPr>
            <a:r>
              <a:rPr b="1" lang="en" sz="1500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Nutriologists, health professional, are expensive and </a:t>
            </a:r>
            <a:r>
              <a:rPr b="1" lang="en" sz="1800">
                <a:solidFill>
                  <a:schemeClr val="dk2"/>
                </a:solidFill>
                <a:latin typeface="Impact"/>
                <a:ea typeface="Impact"/>
                <a:cs typeface="Impact"/>
                <a:sym typeface="Impact"/>
              </a:rPr>
              <a:t>not cheap.</a:t>
            </a:r>
            <a:endParaRPr b="1" sz="1800">
              <a:solidFill>
                <a:schemeClr val="dk2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dk2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EB Garamond"/>
              <a:buChar char="-"/>
            </a:pPr>
            <a:r>
              <a:rPr b="1" lang="en" sz="1500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The average person has resolutions to</a:t>
            </a:r>
            <a:r>
              <a:rPr lang="en" sz="15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rPr>
              <a:t> lose weight.</a:t>
            </a:r>
            <a:endParaRPr sz="1500">
              <a:solidFill>
                <a:schemeClr val="dk2"/>
              </a:solidFill>
              <a:latin typeface="Nunito Black"/>
              <a:ea typeface="Nunito Black"/>
              <a:cs typeface="Nunito Black"/>
              <a:sym typeface="Nunito Black"/>
            </a:endParaRPr>
          </a:p>
          <a:p>
            <a:pPr indent="-32385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EB Garamond"/>
              <a:buChar char="-"/>
            </a:pPr>
            <a:r>
              <a:rPr b="1" lang="en" sz="1500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By limiting certain nutrients AND/OR</a:t>
            </a:r>
            <a:endParaRPr b="1" sz="1500">
              <a:solidFill>
                <a:schemeClr val="dk2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-32385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EB Garamond"/>
              <a:buChar char="-"/>
            </a:pPr>
            <a:r>
              <a:rPr b="1" lang="en" sz="1500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By engaging in physical activity </a:t>
            </a:r>
            <a:endParaRPr b="1" sz="1500">
              <a:solidFill>
                <a:schemeClr val="dk2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B Garamond Regular"/>
              <a:ea typeface="EB Garamond Regular"/>
              <a:cs typeface="EB Garamond Regular"/>
              <a:sym typeface="EB Garamond Regular"/>
            </a:endParaRPr>
          </a:p>
        </p:txBody>
      </p:sp>
      <p:sp>
        <p:nvSpPr>
          <p:cNvPr id="138" name="Google Shape;138;p16"/>
          <p:cNvSpPr txBox="1"/>
          <p:nvPr/>
        </p:nvSpPr>
        <p:spPr>
          <a:xfrm>
            <a:off x="1361675" y="1742925"/>
            <a:ext cx="5886900" cy="3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EB Garamond Regular"/>
                <a:ea typeface="EB Garamond Regular"/>
                <a:cs typeface="EB Garamond Regular"/>
                <a:sym typeface="EB Garamond Regular"/>
              </a:rPr>
              <a:t>weath, this statistic in health is worse due to COVID-19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7"/>
          <p:cNvSpPr txBox="1"/>
          <p:nvPr>
            <p:ph type="title"/>
          </p:nvPr>
        </p:nvSpPr>
        <p:spPr>
          <a:xfrm>
            <a:off x="720000" y="571500"/>
            <a:ext cx="7704000" cy="4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it?</a:t>
            </a:r>
            <a:endParaRPr/>
          </a:p>
        </p:txBody>
      </p:sp>
      <p:sp>
        <p:nvSpPr>
          <p:cNvPr id="144" name="Google Shape;144;p17"/>
          <p:cNvSpPr txBox="1"/>
          <p:nvPr>
            <p:ph idx="1" type="body"/>
          </p:nvPr>
        </p:nvSpPr>
        <p:spPr>
          <a:xfrm>
            <a:off x="720000" y="1242425"/>
            <a:ext cx="7704000" cy="3326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" sz="1800">
                <a:latin typeface="Impact"/>
                <a:ea typeface="Impact"/>
                <a:cs typeface="Impact"/>
                <a:sym typeface="Impact"/>
              </a:rPr>
              <a:t>Nutri-Snap</a:t>
            </a:r>
            <a:r>
              <a:rPr lang="en" sz="1500">
                <a:latin typeface="Underdog"/>
                <a:ea typeface="Underdog"/>
                <a:cs typeface="Underdog"/>
                <a:sym typeface="Underdog"/>
              </a:rPr>
              <a:t> </a:t>
            </a:r>
            <a:r>
              <a:rPr lang="en" sz="1400">
                <a:latin typeface="PT Serif"/>
                <a:ea typeface="PT Serif"/>
                <a:cs typeface="PT Serif"/>
                <a:sym typeface="PT Serif"/>
              </a:rPr>
              <a:t>aims to keep users healthy </a:t>
            </a:r>
            <a:endParaRPr sz="1400">
              <a:latin typeface="PT Serif"/>
              <a:ea typeface="PT Serif"/>
              <a:cs typeface="PT Serif"/>
              <a:sym typeface="PT Serif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PT Serif"/>
                <a:ea typeface="PT Serif"/>
                <a:cs typeface="PT Serif"/>
                <a:sym typeface="PT Serif"/>
              </a:rPr>
              <a:t>and fit by the combination of</a:t>
            </a:r>
            <a:r>
              <a:rPr lang="en" sz="1700">
                <a:latin typeface="PT Serif"/>
                <a:ea typeface="PT Serif"/>
                <a:cs typeface="PT Serif"/>
                <a:sym typeface="PT Serif"/>
              </a:rPr>
              <a:t> </a:t>
            </a:r>
            <a:r>
              <a:rPr b="1" lang="en" sz="1800">
                <a:latin typeface="Courier New"/>
                <a:ea typeface="Courier New"/>
                <a:cs typeface="Courier New"/>
                <a:sym typeface="Courier New"/>
              </a:rPr>
              <a:t>new</a:t>
            </a:r>
            <a:r>
              <a:rPr lang="en" sz="1500"/>
              <a:t> </a:t>
            </a:r>
            <a:r>
              <a:rPr lang="en" sz="1400">
                <a:latin typeface="PT Serif"/>
                <a:ea typeface="PT Serif"/>
                <a:cs typeface="PT Serif"/>
                <a:sym typeface="PT Serif"/>
              </a:rPr>
              <a:t>technology and </a:t>
            </a:r>
            <a:r>
              <a:rPr b="1" lang="en" sz="1800">
                <a:latin typeface="Courier New"/>
                <a:ea typeface="Courier New"/>
                <a:cs typeface="Courier New"/>
                <a:sym typeface="Courier New"/>
              </a:rPr>
              <a:t>accurate </a:t>
            </a:r>
            <a:r>
              <a:rPr lang="en" sz="1400">
                <a:latin typeface="PT Serif"/>
                <a:ea typeface="PT Serif"/>
                <a:cs typeface="PT Serif"/>
                <a:sym typeface="PT Serif"/>
              </a:rPr>
              <a:t>nutrition.</a:t>
            </a:r>
            <a:endParaRPr sz="1400">
              <a:latin typeface="PT Serif"/>
              <a:ea typeface="PT Serif"/>
              <a:cs typeface="PT Serif"/>
              <a:sym typeface="PT Serif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Dosis"/>
                <a:ea typeface="Dosis"/>
                <a:cs typeface="Dosis"/>
                <a:sym typeface="Dosis"/>
              </a:rPr>
              <a:t>(example: tilapia really isn’t that bad in macro-nutrients: good source of </a:t>
            </a:r>
            <a:r>
              <a:rPr lang="en" sz="1700">
                <a:latin typeface="Dosis"/>
                <a:ea typeface="Dosis"/>
                <a:cs typeface="Dosis"/>
                <a:sym typeface="Dosis"/>
              </a:rPr>
              <a:t>protein</a:t>
            </a:r>
            <a:r>
              <a:rPr lang="en" sz="1700">
                <a:latin typeface="Dosis"/>
                <a:ea typeface="Dosis"/>
                <a:cs typeface="Dosis"/>
                <a:sym typeface="Dosis"/>
              </a:rPr>
              <a:t>)</a:t>
            </a:r>
            <a:endParaRPr sz="1700">
              <a:latin typeface="Dosis"/>
              <a:ea typeface="Dosis"/>
              <a:cs typeface="Dosis"/>
              <a:sym typeface="Dosi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" sz="1600">
                <a:latin typeface="PT Serif"/>
                <a:ea typeface="PT Serif"/>
                <a:cs typeface="PT Serif"/>
                <a:sym typeface="PT Serif"/>
              </a:rPr>
              <a:t>It provides a</a:t>
            </a:r>
            <a:r>
              <a:rPr lang="en" sz="1600"/>
              <a:t> </a:t>
            </a:r>
            <a:r>
              <a:rPr b="1" lang="en" sz="1900">
                <a:latin typeface="Courier New"/>
                <a:ea typeface="Courier New"/>
                <a:cs typeface="Courier New"/>
                <a:sym typeface="Courier New"/>
              </a:rPr>
              <a:t>hassle-free</a:t>
            </a:r>
            <a:r>
              <a:rPr lang="en" sz="1600"/>
              <a:t> </a:t>
            </a:r>
            <a:r>
              <a:rPr lang="en" sz="1600">
                <a:latin typeface="PT Serif"/>
                <a:ea typeface="PT Serif"/>
                <a:cs typeface="PT Serif"/>
                <a:sym typeface="PT Serif"/>
              </a:rPr>
              <a:t>method to track calories and macronutrients such as carbohydrates, fats and proteins.</a:t>
            </a:r>
            <a:endParaRPr sz="1600"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PT Serif"/>
              <a:ea typeface="PT Serif"/>
              <a:cs typeface="PT Serif"/>
              <a:sym typeface="PT Serif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PT Serif"/>
              <a:buChar char="-"/>
            </a:pPr>
            <a:r>
              <a:rPr lang="en" sz="1600">
                <a:latin typeface="PT Serif"/>
                <a:ea typeface="PT Serif"/>
                <a:cs typeface="PT Serif"/>
                <a:sym typeface="PT Serif"/>
              </a:rPr>
              <a:t>A built in pedometer tracks steps which can then </a:t>
            </a:r>
            <a:r>
              <a:rPr lang="en" sz="1600">
                <a:latin typeface="PT Serif"/>
                <a:ea typeface="PT Serif"/>
                <a:cs typeface="PT Serif"/>
                <a:sym typeface="PT Serif"/>
              </a:rPr>
              <a:t>calculate</a:t>
            </a:r>
            <a:r>
              <a:rPr lang="en" sz="1600">
                <a:latin typeface="PT Serif"/>
                <a:ea typeface="PT Serif"/>
                <a:cs typeface="PT Serif"/>
                <a:sym typeface="PT Serif"/>
              </a:rPr>
              <a:t> the amount of calories burned that day. </a:t>
            </a:r>
            <a:endParaRPr sz="1600"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PT Serif"/>
              <a:ea typeface="PT Serif"/>
              <a:cs typeface="PT Serif"/>
              <a:sym typeface="PT Serif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PT Serif"/>
              <a:buChar char="-"/>
            </a:pPr>
            <a:r>
              <a:rPr lang="en" sz="1600">
                <a:latin typeface="PT Serif"/>
                <a:ea typeface="PT Serif"/>
                <a:cs typeface="PT Serif"/>
                <a:sym typeface="PT Serif"/>
              </a:rPr>
              <a:t>Red reminders when the user reaches the nutrient limit for the day. </a:t>
            </a:r>
            <a:endParaRPr sz="1600"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PT Serif"/>
              <a:ea typeface="PT Serif"/>
              <a:cs typeface="PT Serif"/>
              <a:sym typeface="PT Serif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8"/>
          <p:cNvSpPr/>
          <p:nvPr/>
        </p:nvSpPr>
        <p:spPr>
          <a:xfrm>
            <a:off x="48975" y="879875"/>
            <a:ext cx="9054600" cy="32064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chemeClr val="accent1">
                <a:alpha val="30000"/>
              </a:schemeClr>
            </a:outerShdw>
            <a:reflection blurRad="0" dir="5400000" dist="38100" endA="0" endPos="30000" fadeDir="5400012" kx="0" rotWithShape="0" algn="bl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8"/>
          <p:cNvSpPr txBox="1"/>
          <p:nvPr>
            <p:ph type="title"/>
          </p:nvPr>
        </p:nvSpPr>
        <p:spPr>
          <a:xfrm>
            <a:off x="2432075" y="307175"/>
            <a:ext cx="41793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Elevator Pitch: Summary</a:t>
            </a:r>
            <a:endParaRPr/>
          </a:p>
        </p:txBody>
      </p:sp>
      <p:sp>
        <p:nvSpPr>
          <p:cNvPr id="151" name="Google Shape;151;p18"/>
          <p:cNvSpPr/>
          <p:nvPr/>
        </p:nvSpPr>
        <p:spPr>
          <a:xfrm>
            <a:off x="4031175" y="1949525"/>
            <a:ext cx="1090200" cy="1067100"/>
          </a:xfrm>
          <a:prstGeom prst="ellipse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8"/>
          <p:cNvSpPr txBox="1"/>
          <p:nvPr/>
        </p:nvSpPr>
        <p:spPr>
          <a:xfrm>
            <a:off x="4172850" y="1949525"/>
            <a:ext cx="798300" cy="79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Spectral SemiBold"/>
                <a:ea typeface="Spectral SemiBold"/>
                <a:cs typeface="Spectral SemiBold"/>
                <a:sym typeface="Spectral SemiBold"/>
              </a:rPr>
              <a:t>4</a:t>
            </a:r>
            <a:endParaRPr sz="1800">
              <a:solidFill>
                <a:srgbClr val="FFFFFF"/>
              </a:solidFill>
              <a:latin typeface="Spectral SemiBold"/>
              <a:ea typeface="Spectral SemiBold"/>
              <a:cs typeface="Spectral SemiBold"/>
              <a:sym typeface="Spectral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Spectral SemiBold"/>
                <a:ea typeface="Spectral SemiBold"/>
                <a:cs typeface="Spectral SemiBold"/>
                <a:sym typeface="Spectral SemiBold"/>
              </a:rPr>
              <a:t>Easy</a:t>
            </a:r>
            <a:endParaRPr sz="1800">
              <a:solidFill>
                <a:srgbClr val="FFFFFF"/>
              </a:solidFill>
              <a:latin typeface="Spectral SemiBold"/>
              <a:ea typeface="Spectral SemiBold"/>
              <a:cs typeface="Spectral SemiBold"/>
              <a:sym typeface="Spectral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Spectral SemiBold"/>
                <a:ea typeface="Spectral SemiBold"/>
                <a:cs typeface="Spectral SemiBold"/>
                <a:sym typeface="Spectral SemiBold"/>
              </a:rPr>
              <a:t>Steps</a:t>
            </a:r>
            <a:endParaRPr sz="1800">
              <a:solidFill>
                <a:srgbClr val="FFFFFF"/>
              </a:solidFill>
              <a:latin typeface="Spectral SemiBold"/>
              <a:ea typeface="Spectral SemiBold"/>
              <a:cs typeface="Spectral SemiBold"/>
              <a:sym typeface="Spectral SemiBold"/>
            </a:endParaRPr>
          </a:p>
        </p:txBody>
      </p:sp>
      <p:sp>
        <p:nvSpPr>
          <p:cNvPr id="153" name="Google Shape;153;p18"/>
          <p:cNvSpPr/>
          <p:nvPr/>
        </p:nvSpPr>
        <p:spPr>
          <a:xfrm>
            <a:off x="568500" y="1074750"/>
            <a:ext cx="2656200" cy="11922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1428750" rotWithShape="0" algn="bl" dir="1200000" dist="190500">
              <a:srgbClr val="000000">
                <a:alpha val="7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8"/>
          <p:cNvSpPr/>
          <p:nvPr/>
        </p:nvSpPr>
        <p:spPr>
          <a:xfrm>
            <a:off x="5927850" y="1074738"/>
            <a:ext cx="2590200" cy="11922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28638" rotWithShape="0" algn="bl" dist="381000">
              <a:srgbClr val="000000">
                <a:alpha val="86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lfa Slab One"/>
                <a:ea typeface="Alfa Slab One"/>
                <a:cs typeface="Alfa Slab One"/>
                <a:sym typeface="Alfa Slab One"/>
              </a:rPr>
              <a:t>Let </a:t>
            </a:r>
            <a:r>
              <a:rPr lang="en">
                <a:latin typeface="Alfa Slab One"/>
                <a:ea typeface="Alfa Slab One"/>
                <a:cs typeface="Alfa Slab One"/>
                <a:sym typeface="Alfa Slab One"/>
              </a:rPr>
              <a:t>Nutri-Snap</a:t>
            </a:r>
            <a:r>
              <a:rPr lang="en">
                <a:latin typeface="Impact"/>
                <a:ea typeface="Impact"/>
                <a:cs typeface="Impact"/>
                <a:sym typeface="Impact"/>
              </a:rPr>
              <a:t> </a:t>
            </a:r>
            <a:endParaRPr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mfortaa Regular"/>
                <a:ea typeface="Comfortaa Regular"/>
                <a:cs typeface="Comfortaa Regular"/>
                <a:sym typeface="Comfortaa Regular"/>
              </a:rPr>
              <a:t>do the research on your food,</a:t>
            </a:r>
            <a:endParaRPr sz="1200"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mfortaa Regular"/>
                <a:ea typeface="Comfortaa Regular"/>
                <a:cs typeface="Comfortaa Regular"/>
                <a:sym typeface="Comfortaa Regular"/>
              </a:rPr>
              <a:t>for you, so you only eat the best.</a:t>
            </a:r>
            <a:endParaRPr sz="1200"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55" name="Google Shape;155;p18"/>
          <p:cNvSpPr/>
          <p:nvPr/>
        </p:nvSpPr>
        <p:spPr>
          <a:xfrm>
            <a:off x="568500" y="2740325"/>
            <a:ext cx="2656200" cy="11922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814388" rotWithShape="0" algn="bl" dir="5400000" dist="581025">
              <a:srgbClr val="000000">
                <a:alpha val="83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fortaa Regular"/>
                <a:ea typeface="Comfortaa Regular"/>
                <a:cs typeface="Comfortaa Regular"/>
                <a:sym typeface="Comfortaa Regular"/>
              </a:rPr>
              <a:t>Keep track of what you’ve consumed without the hassle of writing notes. </a:t>
            </a:r>
            <a:endParaRPr>
              <a:latin typeface="Comfortaa Regular"/>
              <a:ea typeface="Comfortaa Regular"/>
              <a:cs typeface="Comfortaa Regular"/>
              <a:sym typeface="Comfortaa Regular"/>
            </a:endParaRPr>
          </a:p>
        </p:txBody>
      </p:sp>
      <p:sp>
        <p:nvSpPr>
          <p:cNvPr id="156" name="Google Shape;156;p18"/>
          <p:cNvSpPr/>
          <p:nvPr/>
        </p:nvSpPr>
        <p:spPr>
          <a:xfrm>
            <a:off x="5927850" y="2740325"/>
            <a:ext cx="2590200" cy="11922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1214438" rotWithShape="0" algn="bl" dir="5400000" dist="952500">
              <a:srgbClr val="000000">
                <a:alpha val="6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mpact"/>
                <a:ea typeface="Impact"/>
                <a:cs typeface="Impact"/>
                <a:sym typeface="Impact"/>
              </a:rPr>
              <a:t>DO MORE! Take to the outside with our built-in pedometer</a:t>
            </a:r>
            <a:endParaRPr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mpact"/>
                <a:ea typeface="Impact"/>
                <a:cs typeface="Impact"/>
                <a:sym typeface="Impact"/>
              </a:rPr>
              <a:t>Just see how many extra calories you could evict</a:t>
            </a:r>
            <a:endParaRPr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57" name="Google Shape;157;p18"/>
          <p:cNvSpPr txBox="1"/>
          <p:nvPr/>
        </p:nvSpPr>
        <p:spPr>
          <a:xfrm>
            <a:off x="543975" y="1245925"/>
            <a:ext cx="1353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fortaa"/>
                <a:ea typeface="Comfortaa"/>
                <a:cs typeface="Comfortaa"/>
                <a:sym typeface="Comfortaa"/>
              </a:rPr>
              <a:t>Snap A Picture Of Your Food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58" name="Google Shape;15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4225" y="1245925"/>
            <a:ext cx="1353049" cy="90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49350" y="5348120"/>
            <a:ext cx="9143999" cy="24462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9"/>
          <p:cNvSpPr txBox="1"/>
          <p:nvPr>
            <p:ph type="title"/>
          </p:nvPr>
        </p:nvSpPr>
        <p:spPr>
          <a:xfrm>
            <a:off x="5792100" y="2404825"/>
            <a:ext cx="1738200" cy="751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Demo</a:t>
            </a:r>
            <a:endParaRPr sz="5000"/>
          </a:p>
        </p:txBody>
      </p:sp>
      <p:pic>
        <p:nvPicPr>
          <p:cNvPr id="165" name="Google Shape;165;p19" title="Hackathon-Pitch-Video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53376" y="902800"/>
            <a:ext cx="2321225" cy="407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0"/>
          <p:cNvSpPr txBox="1"/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Behind the Scenes</a:t>
            </a:r>
            <a:endParaRPr/>
          </a:p>
        </p:txBody>
      </p:sp>
      <p:sp>
        <p:nvSpPr>
          <p:cNvPr id="171" name="Google Shape;171;p20"/>
          <p:cNvSpPr txBox="1"/>
          <p:nvPr>
            <p:ph idx="1" type="body"/>
          </p:nvPr>
        </p:nvSpPr>
        <p:spPr>
          <a:xfrm>
            <a:off x="678225" y="1259150"/>
            <a:ext cx="7704000" cy="3326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PT Serif"/>
              <a:ea typeface="PT Serif"/>
              <a:cs typeface="PT Serif"/>
              <a:sym typeface="PT Serif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T Serif"/>
              <a:buChar char="●"/>
            </a:pPr>
            <a:r>
              <a:rPr lang="en" sz="1400">
                <a:latin typeface="PT Serif"/>
                <a:ea typeface="PT Serif"/>
                <a:cs typeface="PT Serif"/>
                <a:sym typeface="PT Serif"/>
              </a:rPr>
              <a:t>Frontend</a:t>
            </a:r>
            <a:endParaRPr sz="1400">
              <a:latin typeface="PT Serif"/>
              <a:ea typeface="PT Serif"/>
              <a:cs typeface="PT Serif"/>
              <a:sym typeface="PT Serif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latin typeface="PT Serif"/>
                <a:ea typeface="PT Serif"/>
                <a:cs typeface="PT Serif"/>
                <a:sym typeface="PT Serif"/>
              </a:rPr>
              <a:t>UI designed on Adobe XD</a:t>
            </a:r>
            <a:endParaRPr>
              <a:latin typeface="PT Serif"/>
              <a:ea typeface="PT Serif"/>
              <a:cs typeface="PT Serif"/>
              <a:sym typeface="PT Serif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latin typeface="PT Serif"/>
                <a:ea typeface="PT Serif"/>
                <a:cs typeface="PT Serif"/>
                <a:sym typeface="PT Serif"/>
              </a:rPr>
              <a:t>Mobile app built with react-native (not </a:t>
            </a:r>
            <a:r>
              <a:rPr b="1" lang="en">
                <a:latin typeface="PT Serif"/>
                <a:ea typeface="PT Serif"/>
                <a:cs typeface="PT Serif"/>
                <a:sym typeface="PT Serif"/>
              </a:rPr>
              <a:t>react</a:t>
            </a:r>
            <a:r>
              <a:rPr lang="en">
                <a:latin typeface="PT Serif"/>
                <a:ea typeface="PT Serif"/>
                <a:cs typeface="PT Serif"/>
                <a:sym typeface="PT Serif"/>
              </a:rPr>
              <a:t>)</a:t>
            </a:r>
            <a:endParaRPr>
              <a:latin typeface="PT Serif"/>
              <a:ea typeface="PT Serif"/>
              <a:cs typeface="PT Serif"/>
              <a:sym typeface="PT Serif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T Serif"/>
              <a:buChar char="●"/>
            </a:pPr>
            <a:r>
              <a:rPr lang="en" sz="1400">
                <a:latin typeface="PT Serif"/>
                <a:ea typeface="PT Serif"/>
                <a:cs typeface="PT Serif"/>
                <a:sym typeface="PT Serif"/>
              </a:rPr>
              <a:t>Backend</a:t>
            </a:r>
            <a:endParaRPr sz="1400">
              <a:latin typeface="PT Serif"/>
              <a:ea typeface="PT Serif"/>
              <a:cs typeface="PT Serif"/>
              <a:sym typeface="PT Serif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T Serif"/>
              <a:buChar char="○"/>
            </a:pPr>
            <a:r>
              <a:rPr lang="en">
                <a:latin typeface="PT Serif"/>
                <a:ea typeface="PT Serif"/>
                <a:cs typeface="PT Serif"/>
                <a:sym typeface="PT Serif"/>
              </a:rPr>
              <a:t>Flask and ngrok for the server</a:t>
            </a:r>
            <a:endParaRPr>
              <a:latin typeface="PT Serif"/>
              <a:ea typeface="PT Serif"/>
              <a:cs typeface="PT Serif"/>
              <a:sym typeface="PT Serif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T Serif"/>
              <a:buChar char="○"/>
            </a:pPr>
            <a:r>
              <a:rPr lang="en">
                <a:latin typeface="PT Serif"/>
                <a:ea typeface="PT Serif"/>
                <a:cs typeface="PT Serif"/>
                <a:sym typeface="PT Serif"/>
              </a:rPr>
              <a:t>Tensorflow/Keras for the food recognition</a:t>
            </a:r>
            <a:endParaRPr>
              <a:latin typeface="PT Serif"/>
              <a:ea typeface="PT Serif"/>
              <a:cs typeface="PT Serif"/>
              <a:sym typeface="PT Serif"/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erif"/>
              <a:buChar char="○"/>
            </a:pPr>
            <a:r>
              <a:rPr lang="en">
                <a:latin typeface="PT Serif"/>
                <a:ea typeface="PT Serif"/>
                <a:cs typeface="PT Serif"/>
                <a:sym typeface="PT Serif"/>
              </a:rPr>
              <a:t>Interactions with the Nutritionix API and the edamam food-database API.</a:t>
            </a:r>
            <a:endParaRPr>
              <a:latin typeface="PT Serif"/>
              <a:ea typeface="PT Serif"/>
              <a:cs typeface="PT Serif"/>
              <a:sym typeface="PT Serif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veat"/>
              <a:buChar char="➔"/>
            </a:pPr>
            <a:r>
              <a:rPr lang="en">
                <a:latin typeface="Caveat"/>
                <a:ea typeface="Caveat"/>
                <a:cs typeface="Caveat"/>
                <a:sym typeface="Caveat"/>
              </a:rPr>
              <a:t> Demonstration : Expo for back-testing.</a:t>
            </a:r>
            <a:endParaRPr>
              <a:latin typeface="Caveat"/>
              <a:ea typeface="Caveat"/>
              <a:cs typeface="Caveat"/>
              <a:sym typeface="Cave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T Serif"/>
              <a:ea typeface="PT Serif"/>
              <a:cs typeface="PT Serif"/>
              <a:sym typeface="PT Serif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1"/>
          <p:cNvSpPr txBox="1"/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Implementations</a:t>
            </a:r>
            <a:endParaRPr/>
          </a:p>
        </p:txBody>
      </p:sp>
      <p:sp>
        <p:nvSpPr>
          <p:cNvPr id="177" name="Google Shape;177;p21"/>
          <p:cNvSpPr txBox="1"/>
          <p:nvPr>
            <p:ph idx="1" type="body"/>
          </p:nvPr>
        </p:nvSpPr>
        <p:spPr>
          <a:xfrm>
            <a:off x="720000" y="1242425"/>
            <a:ext cx="7704000" cy="3326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Lora Regular"/>
                <a:ea typeface="Lora Regular"/>
                <a:cs typeface="Lora Regular"/>
                <a:sym typeface="Lora Regular"/>
              </a:rPr>
              <a:t>❋   Add more food options to recognize. </a:t>
            </a:r>
            <a:endParaRPr sz="1400">
              <a:latin typeface="Lora Regular"/>
              <a:ea typeface="Lora Regular"/>
              <a:cs typeface="Lora Regular"/>
              <a:sym typeface="Lora Regular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Lora Regular"/>
                <a:ea typeface="Lora Regular"/>
                <a:cs typeface="Lora Regular"/>
                <a:sym typeface="Lora Regular"/>
              </a:rPr>
              <a:t>❋   Integrate</a:t>
            </a:r>
            <a:r>
              <a:rPr lang="en" sz="1400">
                <a:latin typeface="Nunito Black"/>
                <a:ea typeface="Nunito Black"/>
                <a:cs typeface="Nunito Black"/>
                <a:sym typeface="Nunito Black"/>
              </a:rPr>
              <a:t> firebase</a:t>
            </a:r>
            <a:r>
              <a:rPr lang="en" sz="1400">
                <a:latin typeface="Lora Regular"/>
                <a:ea typeface="Lora Regular"/>
                <a:cs typeface="Lora Regular"/>
                <a:sym typeface="Lora Regular"/>
              </a:rPr>
              <a:t> to create a login system</a:t>
            </a:r>
            <a:endParaRPr sz="1400">
              <a:latin typeface="Lora Regular"/>
              <a:ea typeface="Lora Regular"/>
              <a:cs typeface="Lora Regular"/>
              <a:sym typeface="Lora Regular"/>
            </a:endParaRPr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Lora Regular"/>
                <a:ea typeface="Lora Regular"/>
                <a:cs typeface="Lora Regular"/>
                <a:sym typeface="Lora Regular"/>
              </a:rPr>
              <a:t>❋   </a:t>
            </a:r>
            <a:r>
              <a:rPr lang="en" sz="1400">
                <a:latin typeface="Lora Regular"/>
                <a:ea typeface="Lora Regular"/>
                <a:cs typeface="Lora Regular"/>
                <a:sym typeface="Lora Regular"/>
              </a:rPr>
              <a:t>Website to view your detailed data online</a:t>
            </a:r>
            <a:endParaRPr sz="1400">
              <a:latin typeface="Lora Regular"/>
              <a:ea typeface="Lora Regular"/>
              <a:cs typeface="Lora Regular"/>
              <a:sym typeface="Lora Regular"/>
            </a:endParaRPr>
          </a:p>
          <a:p>
            <a:pPr indent="4572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Lora Regular"/>
                <a:ea typeface="Lora Regular"/>
                <a:cs typeface="Lora Regular"/>
                <a:sym typeface="Lora Regular"/>
              </a:rPr>
              <a:t>❋   Weight loss/gain grapher</a:t>
            </a:r>
            <a:endParaRPr sz="1400">
              <a:latin typeface="Lora Regular"/>
              <a:ea typeface="Lora Regular"/>
              <a:cs typeface="Lora Regular"/>
              <a:sym typeface="Lora Regular"/>
            </a:endParaRPr>
          </a:p>
          <a:p>
            <a:pPr indent="457200" lvl="0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Lora Regular"/>
                <a:ea typeface="Lora Regular"/>
                <a:cs typeface="Lora Regular"/>
                <a:sym typeface="Lora Regular"/>
              </a:rPr>
              <a:t>❋   Generate personal plan</a:t>
            </a:r>
            <a:endParaRPr sz="1400">
              <a:latin typeface="Lora Regular"/>
              <a:ea typeface="Lora Regular"/>
              <a:cs typeface="Lora Regular"/>
              <a:sym typeface="Lora Regular"/>
            </a:endParaRPr>
          </a:p>
          <a:p>
            <a:pPr indent="457200" lvl="0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Lora Regular"/>
                <a:ea typeface="Lora Regular"/>
                <a:cs typeface="Lora Regular"/>
                <a:sym typeface="Lora Regular"/>
              </a:rPr>
              <a:t>		❋   Implement text-to-speech for better accessibility</a:t>
            </a:r>
            <a:endParaRPr sz="1400">
              <a:latin typeface="Lora Regular"/>
              <a:ea typeface="Lora Regular"/>
              <a:cs typeface="Lora Regular"/>
              <a:sym typeface="Lora Regular"/>
            </a:endParaRPr>
          </a:p>
          <a:p>
            <a:pPr indent="457200" lvl="0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Lora Regular"/>
                <a:ea typeface="Lora Regular"/>
                <a:cs typeface="Lora Regular"/>
                <a:sym typeface="Lora Regular"/>
              </a:rPr>
              <a:t>❋   Emotional API detector for your food cravings</a:t>
            </a:r>
            <a:endParaRPr sz="1400">
              <a:latin typeface="Lora Regular"/>
              <a:ea typeface="Lora Regular"/>
              <a:cs typeface="Lora Regular"/>
              <a:sym typeface="Lora Regular"/>
            </a:endParaRPr>
          </a:p>
          <a:p>
            <a:pPr indent="457200" lvl="0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Lora Regular"/>
                <a:ea typeface="Lora Regular"/>
                <a:cs typeface="Lora Regular"/>
                <a:sym typeface="Lora Regular"/>
              </a:rPr>
              <a:t>❋   Social Aspect for weight-lifters on diets</a:t>
            </a:r>
            <a:endParaRPr sz="1400">
              <a:latin typeface="Lora Regular"/>
              <a:ea typeface="Lora Regular"/>
              <a:cs typeface="Lora Regular"/>
              <a:sym typeface="Lora Regular"/>
            </a:endParaRPr>
          </a:p>
          <a:p>
            <a:pPr indent="4572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Lora Regular"/>
                <a:ea typeface="Lora Regular"/>
                <a:cs typeface="Lora Regular"/>
                <a:sym typeface="Lora Regular"/>
              </a:rPr>
              <a:t>❋   Vegetarian and Kosher app customizations</a:t>
            </a:r>
            <a:endParaRPr sz="1400">
              <a:latin typeface="Lora Regular"/>
              <a:ea typeface="Lora Regular"/>
              <a:cs typeface="Lora Regular"/>
              <a:sym typeface="Lora Regular"/>
            </a:endParaRPr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Lora Regular"/>
                <a:ea typeface="Lora Regular"/>
                <a:cs typeface="Lora Regular"/>
                <a:sym typeface="Lora Regular"/>
              </a:rPr>
              <a:t>❋   An even better UI/UX option (yelp, maps, and more)</a:t>
            </a:r>
            <a:endParaRPr sz="1400">
              <a:latin typeface="Lora Regular"/>
              <a:ea typeface="Lora Regular"/>
              <a:cs typeface="Lora Regular"/>
              <a:sym typeface="Lora Regular"/>
            </a:endParaRPr>
          </a:p>
          <a:p>
            <a:pPr indent="457200" lvl="0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Lora Regular"/>
                <a:ea typeface="Lora Regular"/>
                <a:cs typeface="Lora Regular"/>
                <a:sym typeface="Lora Regular"/>
              </a:rPr>
              <a:t>	</a:t>
            </a:r>
            <a:endParaRPr sz="1400">
              <a:latin typeface="Lora Regular"/>
              <a:ea typeface="Lora Regular"/>
              <a:cs typeface="Lora Regular"/>
              <a:sym typeface="Lora Regular"/>
            </a:endParaRPr>
          </a:p>
        </p:txBody>
      </p:sp>
      <p:pic>
        <p:nvPicPr>
          <p:cNvPr id="178" name="Google Shape;178;p21"/>
          <p:cNvPicPr preferRelativeResize="0"/>
          <p:nvPr/>
        </p:nvPicPr>
        <p:blipFill>
          <a:blip r:embed="rId3">
            <a:alphaModFix amt="81000"/>
          </a:blip>
          <a:stretch>
            <a:fillRect/>
          </a:stretch>
        </p:blipFill>
        <p:spPr>
          <a:xfrm>
            <a:off x="5591850" y="1242425"/>
            <a:ext cx="3158450" cy="1197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9" name="Google Shape;179;p21"/>
          <p:cNvCxnSpPr/>
          <p:nvPr/>
        </p:nvCxnSpPr>
        <p:spPr>
          <a:xfrm>
            <a:off x="810600" y="2030650"/>
            <a:ext cx="1484400" cy="970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0" name="Google Shape;180;p21"/>
          <p:cNvCxnSpPr/>
          <p:nvPr/>
        </p:nvCxnSpPr>
        <p:spPr>
          <a:xfrm flipH="1">
            <a:off x="906750" y="3001575"/>
            <a:ext cx="1380300" cy="125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1" name="Google Shape;181;p21"/>
          <p:cNvCxnSpPr/>
          <p:nvPr/>
        </p:nvCxnSpPr>
        <p:spPr>
          <a:xfrm flipH="1">
            <a:off x="8175" y="3001575"/>
            <a:ext cx="2286900" cy="3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2" name="Google Shape;182;p21"/>
          <p:cNvSpPr txBox="1"/>
          <p:nvPr/>
        </p:nvSpPr>
        <p:spPr>
          <a:xfrm>
            <a:off x="208650" y="151762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50">
                <a:solidFill>
                  <a:srgbClr val="3C3C3C"/>
                </a:solidFill>
                <a:highlight>
                  <a:srgbClr val="F7F7F7"/>
                </a:highlight>
              </a:rPr>
              <a:t>⧖</a:t>
            </a:r>
            <a:endParaRPr sz="2550">
              <a:solidFill>
                <a:srgbClr val="3C3C3C"/>
              </a:solidFill>
              <a:highlight>
                <a:srgbClr val="F7F7F7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50">
              <a:solidFill>
                <a:srgbClr val="3C3C3C"/>
              </a:solidFill>
              <a:highlight>
                <a:srgbClr val="F7F7F7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50">
              <a:solidFill>
                <a:srgbClr val="3C3C3C"/>
              </a:solidFill>
              <a:highlight>
                <a:srgbClr val="F7F7F7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50">
              <a:solidFill>
                <a:srgbClr val="3C3C3C"/>
              </a:solidFill>
              <a:highlight>
                <a:srgbClr val="F7F7F7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50">
                <a:solidFill>
                  <a:srgbClr val="3C3C3C"/>
                </a:solidFill>
                <a:highlight>
                  <a:srgbClr val="F7F7F7"/>
                </a:highlight>
              </a:rPr>
              <a:t>⧖</a:t>
            </a:r>
            <a:endParaRPr sz="2350">
              <a:solidFill>
                <a:srgbClr val="3C3C3C"/>
              </a:solidFill>
              <a:highlight>
                <a:srgbClr val="F7F7F7"/>
              </a:highlight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